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3" r:id="rId5"/>
    <p:sldId id="269" r:id="rId6"/>
    <p:sldId id="274" r:id="rId7"/>
    <p:sldId id="270" r:id="rId8"/>
    <p:sldId id="262" r:id="rId9"/>
    <p:sldId id="264" r:id="rId10"/>
    <p:sldId id="267" r:id="rId11"/>
    <p:sldId id="268" r:id="rId12"/>
    <p:sldId id="265" r:id="rId13"/>
    <p:sldId id="294" r:id="rId14"/>
    <p:sldId id="279" r:id="rId15"/>
    <p:sldId id="273" r:id="rId16"/>
    <p:sldId id="276" r:id="rId17"/>
    <p:sldId id="301" r:id="rId18"/>
    <p:sldId id="275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1094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F50CC5F-81BC-487B-A67A-CDFC1947632D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BCA8BD2-C8BC-488B-BD6C-38261EF1C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Adjustable posts that we can use a coin, back end of key, </a:t>
            </a:r>
            <a:r>
              <a:rPr lang="en-US" dirty="0" err="1"/>
              <a:t>flatblade</a:t>
            </a:r>
            <a:r>
              <a:rPr lang="en-US" dirty="0"/>
              <a:t> screw driver to remove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available underplates for other top brands like Falcon, Yale, Corbin, Cal Royal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5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Reinvented Our mortises to offer a brand equivalent solution to pre-existing door templates</a:t>
            </a:r>
          </a:p>
          <a:p>
            <a:r>
              <a:rPr lang="en-US" dirty="0"/>
              <a:t>Upgrade the operability, functionality, aesthetic, electronics </a:t>
            </a:r>
          </a:p>
          <a:p>
            <a:r>
              <a:rPr lang="en-US" dirty="0"/>
              <a:t>Maintain door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Escutcheon trim perfect for warehouse, storerooms, closets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MRXA-R on the front cover of the NYSOHM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tier electronics are available if that is what you require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Ordered handed, but can be field reversible</a:t>
            </a:r>
          </a:p>
          <a:p>
            <a:r>
              <a:rPr lang="en-US" dirty="0"/>
              <a:t>Directional engraving makes the lock handed so its optional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8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Reinvented Our mortises to offer a brand equivalent solution to pre-existing door templates</a:t>
            </a:r>
          </a:p>
          <a:p>
            <a:r>
              <a:rPr lang="en-US" dirty="0"/>
              <a:t>Upgrade the operability, functionality, aesthetic, electronics </a:t>
            </a:r>
          </a:p>
          <a:p>
            <a:r>
              <a:rPr lang="en-US" dirty="0"/>
              <a:t>Maintain door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4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A8BD2-C8BC-488B-BD6C-38261EF1C5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ownsteel.com" TargetMode="External"/><Relationship Id="rId2" Type="http://schemas.openxmlformats.org/officeDocument/2006/relationships/hyperlink" Target="https://townsteel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CAA-C75C-980D-3A9B-2F8D1A2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DAC3-18A0-D17C-BED9-58880EF5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40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EC60AF-84FE-DB34-460F-4D50BD46E9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BBBC6-36B4-BD30-2B0A-AB94BB1C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757A-BA72-BF65-F173-5B5AAF643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88C12-467E-E803-EF7D-B7EF789B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85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BBC6-36B4-BD30-2B0A-AB94BB1C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757A-BA72-BF65-F173-5B5AAF643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88C12-467E-E803-EF7D-B7EF789B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82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A24DE8-FCC1-647C-F5DE-246E9EC3C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DAF5A-4D8F-4C97-CC1B-D521DA84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DBE33-9474-C4A1-8960-FE1BADDA8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DF83A-A918-6EC9-DD15-40CC3BF6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C00BB-31CC-88A7-DB8D-D75312577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D7E7B-6703-6EED-3F40-E191DEBE0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21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AF5A-4D8F-4C97-CC1B-D521DA84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DBE33-9474-C4A1-8960-FE1BADDA8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DF83A-A918-6EC9-DD15-40CC3BF6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C00BB-31CC-88A7-DB8D-D75312577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D7E7B-6703-6EED-3F40-E191DEBE0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84D7EC-F638-436F-4888-43B5A7A128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60C7E-B5BC-673A-4583-F428E81C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86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0C7E-B5BC-673A-4583-F428E81C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16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309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2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68D4-91C1-5826-2A19-194C6F66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C13A3-D5AF-445A-ABC4-8FDB5C57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1B01E-3DCA-F729-6987-6060469BC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24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DAA7-7FC5-13F0-3469-472AFE82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5031F-7F4B-2834-2AE8-D3A581164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78824-B923-4DDB-5C61-48D8B138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3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CAA-C75C-980D-3A9B-2F8D1A2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6650"/>
            <a:ext cx="9144000" cy="17573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DAC3-18A0-D17C-BED9-58880EF5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8325"/>
            <a:ext cx="91440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A5A5A6D-FAD7-22C3-617E-05907E34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723900"/>
            <a:ext cx="9017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8C87-EFF3-7149-3BC5-245AEC2C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39A60-75A6-E5B4-3899-819F95665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DE96EE-544F-F509-55E4-A6A192157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7382" y="1159667"/>
            <a:ext cx="2270124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B9043-34F8-D823-B212-5092BCF76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86F26-219E-EA22-DC7E-F415BD157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37A092-5C39-A856-587A-30D0BDCFD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7382" y="1159667"/>
            <a:ext cx="2270124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08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C6B50-9F35-810A-D5CC-A1F4729E4202}"/>
              </a:ext>
            </a:extLst>
          </p:cNvPr>
          <p:cNvSpPr txBox="1"/>
          <p:nvPr/>
        </p:nvSpPr>
        <p:spPr>
          <a:xfrm>
            <a:off x="2357438" y="3136464"/>
            <a:ext cx="3152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www.townsteel.com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info@townsteel.com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Toll free: (877) 858-0888</a:t>
            </a:r>
          </a:p>
          <a:p>
            <a:r>
              <a:rPr lang="en-US" dirty="0"/>
              <a:t>	 (626) 965-8917</a:t>
            </a:r>
          </a:p>
          <a:p>
            <a:endParaRPr lang="en-US" dirty="0"/>
          </a:p>
          <a:p>
            <a:r>
              <a:rPr lang="en-US" dirty="0"/>
              <a:t>17901 Railroad Street</a:t>
            </a:r>
          </a:p>
          <a:p>
            <a:r>
              <a:rPr lang="en-US" dirty="0"/>
              <a:t>City of Industry, CA 91748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05D09C-3202-042A-88C2-EFAC04763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361950"/>
            <a:ext cx="7477125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CAA-C75C-980D-3A9B-2F8D1A2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DAC3-18A0-D17C-BED9-58880EF5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93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CAA-C75C-980D-3A9B-2F8D1A2F1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6650"/>
            <a:ext cx="9144000" cy="17573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DAC3-18A0-D17C-BED9-58880EF5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8325"/>
            <a:ext cx="91440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E0DE55-CC0E-CA80-E55F-21DF193F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723900"/>
            <a:ext cx="9017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7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7A194F-CC67-EF70-37D0-4F9C5827D4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96C25-731F-627A-8F69-E659A401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43C-BBBE-AB84-7021-468568C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17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6C25-731F-627A-8F69-E659A401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43C-BBBE-AB84-7021-468568C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53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6C25-731F-627A-8F69-E659A401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86" y="365125"/>
            <a:ext cx="73629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43C-BBBE-AB84-7021-468568C9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886" y="1825625"/>
            <a:ext cx="73629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41EC703-F8C6-65BF-5F44-0993E29E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3" b="28333"/>
          <a:stretch/>
        </p:blipFill>
        <p:spPr>
          <a:xfrm>
            <a:off x="0" y="1943100"/>
            <a:ext cx="352776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F7E4-5369-D3B6-115C-DD1396A9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4A7D-B796-34A2-6E11-1766578C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86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F7E4-5369-D3B6-115C-DD1396A9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4A7D-B796-34A2-6E11-1766578C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71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62877-A79F-51D5-137F-F48A599F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5F9C7-FC9E-CDFA-2735-45DF16C3F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C915BF-88F6-41AD-0EB4-CD00C317DA8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76" y="6176963"/>
            <a:ext cx="2270124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50" r:id="rId5"/>
    <p:sldLayoutId id="2147483660" r:id="rId6"/>
    <p:sldLayoutId id="2147483664" r:id="rId7"/>
    <p:sldLayoutId id="2147483651" r:id="rId8"/>
    <p:sldLayoutId id="2147483666" r:id="rId9"/>
    <p:sldLayoutId id="2147483652" r:id="rId10"/>
    <p:sldLayoutId id="2147483661" r:id="rId11"/>
    <p:sldLayoutId id="2147483653" r:id="rId12"/>
    <p:sldLayoutId id="2147483662" r:id="rId13"/>
    <p:sldLayoutId id="2147483654" r:id="rId14"/>
    <p:sldLayoutId id="2147483663" r:id="rId15"/>
    <p:sldLayoutId id="2147483655" r:id="rId16"/>
    <p:sldLayoutId id="2147483667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16A4-4CFE-2E0B-7DCF-E27D6FE29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Rejuvenator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E3AC-C292-D7BA-7206-1D1944D3E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Full Line Retrofit Solution</a:t>
            </a:r>
          </a:p>
        </p:txBody>
      </p:sp>
    </p:spTree>
    <p:extLst>
      <p:ext uri="{BB962C8B-B14F-4D97-AF65-F5344CB8AC3E}">
        <p14:creationId xmlns:p14="http://schemas.microsoft.com/office/powerpoint/2010/main" val="390025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0213-68AE-3DAF-5976-6B596E7F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MRXA-R Ligature Resistant Trim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D5E746-95F9-6321-2445-D99968902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5-pt Ligature resistant</a:t>
            </a:r>
          </a:p>
          <a:p>
            <a:r>
              <a:rPr lang="en-US" dirty="0"/>
              <a:t>Extended Underplate</a:t>
            </a:r>
          </a:p>
          <a:p>
            <a:r>
              <a:rPr lang="en-US" dirty="0"/>
              <a:t>Cylinder Collar/Thumb turn constructed onto underplate</a:t>
            </a:r>
          </a:p>
          <a:p>
            <a:r>
              <a:rPr lang="en-US" dirty="0"/>
              <a:t>NYSOMH accepted</a:t>
            </a:r>
          </a:p>
          <a:p>
            <a:r>
              <a:rPr lang="en-US" dirty="0"/>
              <a:t>Paired with rejuvenator mortises make for fast and easy retrofit applications.</a:t>
            </a:r>
          </a:p>
          <a:p>
            <a:endParaRPr lang="en-US" dirty="0"/>
          </a:p>
        </p:txBody>
      </p:sp>
      <p:pic>
        <p:nvPicPr>
          <p:cNvPr id="5" name="Content Placeholder 4" descr="A close-up of a door lock&#10;&#10;Description automatically generated">
            <a:extLst>
              <a:ext uri="{FF2B5EF4-FFF2-40B4-BE49-F238E27FC236}">
                <a16:creationId xmlns:a16="http://schemas.microsoft.com/office/drawing/2014/main" id="{C2843A22-D5F0-DE1E-EE3F-7DD1E49B1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997075"/>
            <a:ext cx="6057331" cy="3744844"/>
          </a:xfrm>
          <a:noFill/>
        </p:spPr>
      </p:pic>
    </p:spTree>
    <p:extLst>
      <p:ext uri="{BB962C8B-B14F-4D97-AF65-F5344CB8AC3E}">
        <p14:creationId xmlns:p14="http://schemas.microsoft.com/office/powerpoint/2010/main" val="135932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DE60F-E603-1A77-32A7-00C075D1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Kontos</a:t>
            </a:r>
            <a:r>
              <a:rPr lang="en-US" dirty="0"/>
              <a:t> Electronic Mortise Trim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02D11-C28D-2DC4-8E90-717E7CB44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0254" y="1934377"/>
            <a:ext cx="1416915" cy="23497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D0904-B6C2-C0A8-91DE-6DE093AB8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088" y="4284168"/>
            <a:ext cx="1408081" cy="23497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0BB1A-120E-4E52-7A27-64FA0DB7DD09}"/>
              </a:ext>
            </a:extLst>
          </p:cNvPr>
          <p:cNvSpPr txBox="1"/>
          <p:nvPr/>
        </p:nvSpPr>
        <p:spPr>
          <a:xfrm>
            <a:off x="3791712" y="1690688"/>
            <a:ext cx="69982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Programmable stand-alone mortise lock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100 user codes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Programmable Passage code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Illuminated 12-key mechanical keypad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Weather Resistant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Metal button keypad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With or without Key override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Emergency USB-C input for non keyed trim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4xAA batteries lab tested for 2 years battery life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Paired with Rejuvenator Mortises make for fast and easy retrofit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284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63DD-A0C1-6279-8267-334EC2C9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21" y="421316"/>
            <a:ext cx="10515600" cy="1325563"/>
          </a:xfrm>
        </p:spPr>
        <p:txBody>
          <a:bodyPr/>
          <a:lstStyle/>
          <a:p>
            <a:r>
              <a:rPr lang="en-US" dirty="0"/>
              <a:t>Aegis Mortise Large Message Indicator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57E2-2D32-77F6-8026-079DBF9B31D8}"/>
              </a:ext>
            </a:extLst>
          </p:cNvPr>
          <p:cNvSpPr txBox="1">
            <a:spLocks/>
          </p:cNvSpPr>
          <p:nvPr/>
        </p:nvSpPr>
        <p:spPr>
          <a:xfrm>
            <a:off x="5471556" y="2010909"/>
            <a:ext cx="5181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1500" dirty="0"/>
              <a:t>Simplifies the upgrade process, saving time and money with Rejuvenator 2.0</a:t>
            </a:r>
          </a:p>
          <a:p>
            <a:pPr>
              <a:lnSpc>
                <a:spcPct val="115000"/>
              </a:lnSpc>
            </a:pPr>
            <a:r>
              <a:rPr lang="en-US" sz="1500" dirty="0"/>
              <a:t>Large message indicator allows quick recognition of lock status. Especially helpful for teachers, and LEO’s responding to a critical incident.</a:t>
            </a:r>
          </a:p>
          <a:p>
            <a:pPr>
              <a:lnSpc>
                <a:spcPct val="115000"/>
              </a:lnSpc>
            </a:pPr>
            <a:r>
              <a:rPr lang="en-US" sz="1500" dirty="0"/>
              <a:t>Always allows free egress, meeting Life Safety Code</a:t>
            </a:r>
          </a:p>
          <a:p>
            <a:pPr>
              <a:lnSpc>
                <a:spcPct val="115000"/>
              </a:lnSpc>
            </a:pPr>
            <a:r>
              <a:rPr lang="en-US" sz="1500" dirty="0"/>
              <a:t>Directional Engraving</a:t>
            </a:r>
          </a:p>
          <a:p>
            <a:pPr>
              <a:lnSpc>
                <a:spcPct val="115000"/>
              </a:lnSpc>
            </a:pPr>
            <a:r>
              <a:rPr lang="en-US" sz="1500" dirty="0"/>
              <a:t>Durable Message indicator on a metal plate</a:t>
            </a:r>
          </a:p>
          <a:p>
            <a:pPr>
              <a:lnSpc>
                <a:spcPct val="115000"/>
              </a:lnSpc>
            </a:pPr>
            <a:r>
              <a:rPr lang="en-US" sz="1500" dirty="0"/>
              <a:t>Accepts nearly all key cylinders</a:t>
            </a:r>
          </a:p>
          <a:p>
            <a:pPr>
              <a:lnSpc>
                <a:spcPct val="115000"/>
              </a:lnSpc>
            </a:pPr>
            <a:r>
              <a:rPr lang="en-US" sz="1500" dirty="0"/>
              <a:t>Available with cylinder x thumb turn, or  cylinder x cylinder </a:t>
            </a:r>
          </a:p>
          <a:p>
            <a:pPr>
              <a:lnSpc>
                <a:spcPct val="115000"/>
              </a:lnSpc>
            </a:pPr>
            <a:r>
              <a:rPr lang="en-US" sz="1500" dirty="0"/>
              <a:t>Designed to meet ANSI/BHMA A156.13 Grade 1</a:t>
            </a:r>
          </a:p>
          <a:p>
            <a:pPr>
              <a:lnSpc>
                <a:spcPct val="115000"/>
              </a:lnSpc>
            </a:pPr>
            <a:r>
              <a:rPr lang="en-US" sz="1500" dirty="0"/>
              <a:t>Designed to meet UL 10(C) 3-hour fire rating</a:t>
            </a:r>
          </a:p>
          <a:p>
            <a:pPr>
              <a:lnSpc>
                <a:spcPct val="115000"/>
              </a:lnSpc>
            </a:pPr>
            <a:endParaRPr lang="en-US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AF75E-1301-5663-11E5-812A88716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1839"/>
            <a:ext cx="5359235" cy="30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2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B16A-95A7-B347-FB88-C9AEAC06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-3254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Rejuvenator Mortises</a:t>
            </a:r>
          </a:p>
        </p:txBody>
      </p:sp>
      <p:pic>
        <p:nvPicPr>
          <p:cNvPr id="7" name="Content Placeholder 6" descr="A group of metal parts&#10;&#10;Description automatically generated with medium confidence">
            <a:extLst>
              <a:ext uri="{FF2B5EF4-FFF2-40B4-BE49-F238E27FC236}">
                <a16:creationId xmlns:a16="http://schemas.microsoft.com/office/drawing/2014/main" id="{7FE44A1C-9CEF-2981-720C-CA796A8ED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692" y="945424"/>
            <a:ext cx="8278089" cy="5691188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6EFA6F-F680-3E4D-190B-A95E7734C0CF}"/>
              </a:ext>
            </a:extLst>
          </p:cNvPr>
          <p:cNvSpPr txBox="1"/>
          <p:nvPr/>
        </p:nvSpPr>
        <p:spPr>
          <a:xfrm>
            <a:off x="8858251" y="1614488"/>
            <a:ext cx="2843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RS – Sargent 8200 series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RL – Schlage L series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RC – Corbin ML2000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RM – Marks 5 series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RB – </a:t>
            </a:r>
            <a:r>
              <a:rPr lang="en-US" dirty="0" err="1"/>
              <a:t>TownSteel</a:t>
            </a:r>
            <a:r>
              <a:rPr lang="en-US" dirty="0"/>
              <a:t> MS series and Best 35/45 series</a:t>
            </a:r>
          </a:p>
        </p:txBody>
      </p:sp>
    </p:spTree>
    <p:extLst>
      <p:ext uri="{BB962C8B-B14F-4D97-AF65-F5344CB8AC3E}">
        <p14:creationId xmlns:p14="http://schemas.microsoft.com/office/powerpoint/2010/main" val="137512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23B8-25BD-F415-CCD7-37217415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Aegis Bored Lock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BDDF82-120A-83AF-34AB-234113A48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lnSpc>
                <a:spcPct val="115000"/>
              </a:lnSpc>
              <a:buNone/>
            </a:pPr>
            <a:r>
              <a:rPr lang="en-US" sz="1800" b="1" dirty="0"/>
              <a:t>The ONLY double-sided large message indicator lock in the world that fits into a 161-door prep!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Large message indicator allows quick recognition of lock status. Especially helpful for teachers, and LEO’s responding to a critical incident.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Well suited for either new construction or retrofit projects, but it shines in a retrofit application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Install won’t void door fire ratings.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Always allows free egress, meeting Life Safety Code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Accepts nearly all key cylinders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Available with cylinder x thumb turn, or  cylinder x cylinder (including mortise thumb turn) 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Directional Engraving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Durable Message indicator on a metal plate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Designed to meet ANSI/BHMA A156.2 Grade 1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Designed to meet UL 10(C) 3-hour fire rating</a:t>
            </a:r>
          </a:p>
          <a:p>
            <a:pPr lvl="1">
              <a:lnSpc>
                <a:spcPct val="115000"/>
              </a:lnSpc>
            </a:pPr>
            <a:r>
              <a:rPr lang="en-US" sz="1800" dirty="0"/>
              <a:t>Patent Pending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B1081-C794-93FF-9BEB-A1CEF7B48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2682472" cy="3970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7780C-5942-7C6D-5F94-F1375978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862" y="1823872"/>
            <a:ext cx="2334696" cy="39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5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D95A-2EA0-EC78-3FC9-D79CCC22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Aegis Bored Large Message Indicator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F8FC1D-1EB1-A65E-AB0C-ABAD6945DD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20877" y="1771634"/>
            <a:ext cx="9301316" cy="4503290"/>
          </a:xfrm>
        </p:spPr>
      </p:pic>
    </p:spTree>
    <p:extLst>
      <p:ext uri="{BB962C8B-B14F-4D97-AF65-F5344CB8AC3E}">
        <p14:creationId xmlns:p14="http://schemas.microsoft.com/office/powerpoint/2010/main" val="347500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C381-6F9F-A150-16A7-4208709A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 School Safety Bored Locks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E568984-1CDC-2E1B-E865-D7C5A2AD4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4" y="1900737"/>
            <a:ext cx="3229426" cy="4201111"/>
          </a:xfrm>
          <a:prstGeom prst="rect">
            <a:avLst/>
          </a:prstGeom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41DEE50C-9DBD-12D7-7E38-903E6EC9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241" y="1904398"/>
            <a:ext cx="3105583" cy="16385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98BF5-B7DF-91AB-F52F-266E9F782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824" y="1900737"/>
            <a:ext cx="2088603" cy="20233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5005B5-B378-7032-5F52-3A904CA88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524" y="1900737"/>
            <a:ext cx="2878193" cy="155684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4BDDE7-64FD-1F65-D4B3-79DF15841E93}"/>
              </a:ext>
            </a:extLst>
          </p:cNvPr>
          <p:cNvSpPr txBox="1"/>
          <p:nvPr/>
        </p:nvSpPr>
        <p:spPr>
          <a:xfrm>
            <a:off x="3674524" y="3538786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Available only in Privacy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49CEB2-1D5A-1824-E102-1C3F11985CFD}"/>
              </a:ext>
            </a:extLst>
          </p:cNvPr>
          <p:cNvSpPr txBox="1"/>
          <p:nvPr/>
        </p:nvSpPr>
        <p:spPr>
          <a:xfrm>
            <a:off x="199576" y="6189049"/>
            <a:ext cx="3772696" cy="52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Operating Inside lever, retracts deadbolt and unlocks outside lever.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28376-4C05-B17B-9FB1-F3D4554FE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080" y="4120623"/>
            <a:ext cx="3412886" cy="2033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0E151-C9C5-7D3F-0CD0-89EC569EBBF2}"/>
              </a:ext>
            </a:extLst>
          </p:cNvPr>
          <p:cNvSpPr txBox="1"/>
          <p:nvPr/>
        </p:nvSpPr>
        <p:spPr>
          <a:xfrm>
            <a:off x="8439807" y="4554671"/>
            <a:ext cx="333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classroom functions available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1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C381-6F9F-A150-16A7-4208709A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 Bored School Safety Locks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05886-F2B2-ECF2-5922-497E3AA1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98" y="1752600"/>
            <a:ext cx="3273316" cy="2504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85669-937B-85E8-0F84-C54C0944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48" y="1752600"/>
            <a:ext cx="2983952" cy="24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DFCB5D-79E5-A23A-01E4-E2E554968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34557"/>
            <a:ext cx="3013344" cy="132556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9D3D83-6F07-C708-844B-FAAFFCE19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3179" y="1752600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Only available in 1 Classroom function F110</a:t>
            </a:r>
          </a:p>
          <a:p>
            <a:r>
              <a:rPr lang="en-US" dirty="0"/>
              <a:t>Only available with Inside Indicator</a:t>
            </a:r>
          </a:p>
          <a:p>
            <a:r>
              <a:rPr lang="en-US" dirty="0"/>
              <a:t>Small print with multiple instructions on how to lock outside lever.</a:t>
            </a:r>
          </a:p>
          <a:p>
            <a:r>
              <a:rPr lang="en-US" dirty="0"/>
              <a:t>Zinc, Zinc Dichromate with steel components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66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43DD-B8CF-5A4B-88F5-36FDF489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Rejuvenator Compatibility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2F64FE-FDA9-DF05-6E74-5D628D80D6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13582"/>
            <a:ext cx="12192000" cy="430178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A332-78AF-073E-093D-784F62BAF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93" y="1742941"/>
            <a:ext cx="703422" cy="1137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0DC16-27C6-04FA-33C5-058D1FACA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874510"/>
            <a:ext cx="1593669" cy="9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9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C0E0-0D92-448B-974E-78527FAD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Retrofitting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8525-311E-B808-A878-03ADF7027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Improvement – Capability to upgrade existing doors to keep up with new standards, adding more functions, enhancing security, features, and trim.</a:t>
            </a:r>
          </a:p>
          <a:p>
            <a:endParaRPr lang="en-US" sz="2000" dirty="0"/>
          </a:p>
          <a:p>
            <a:r>
              <a:rPr lang="en-US" sz="2000" dirty="0"/>
              <a:t>Cost-Effective – save money without having to replace door assemblies.</a:t>
            </a:r>
          </a:p>
          <a:p>
            <a:endParaRPr lang="en-US" sz="2000" dirty="0"/>
          </a:p>
          <a:p>
            <a:r>
              <a:rPr lang="en-US" sz="2000" dirty="0"/>
              <a:t>Convenience – brand equivalent door preps makes installations fast and easy.</a:t>
            </a:r>
          </a:p>
          <a:p>
            <a:endParaRPr lang="en-US" sz="2000" dirty="0"/>
          </a:p>
          <a:p>
            <a:r>
              <a:rPr lang="en-US" sz="2000" dirty="0"/>
              <a:t>Code Compliance – maintain fire rated compliance codes or security compliances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0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23B8-25BD-F415-CCD7-37217415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Rejuvenator 2.0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9BDDF82-120A-83AF-34AB-234113A48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1732" y="1793875"/>
            <a:ext cx="7527393" cy="4929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TownSteel</a:t>
            </a:r>
            <a:r>
              <a:rPr lang="en-US" sz="2400" dirty="0"/>
              <a:t> proudly presents Rejuvenator 2.0</a:t>
            </a:r>
          </a:p>
          <a:p>
            <a:pPr lvl="1"/>
            <a:r>
              <a:rPr lang="en-US" sz="2000" dirty="0"/>
              <a:t>Fast and Easy Installation</a:t>
            </a:r>
          </a:p>
          <a:p>
            <a:pPr lvl="1"/>
            <a:r>
              <a:rPr lang="en-US" sz="2000" dirty="0"/>
              <a:t>ANSI/BHMA Grade 1 Certified</a:t>
            </a:r>
          </a:p>
          <a:p>
            <a:pPr lvl="1"/>
            <a:r>
              <a:rPr lang="en-US" sz="2000" dirty="0"/>
              <a:t>UL 10C 3 Hour Fire Rated</a:t>
            </a:r>
          </a:p>
          <a:p>
            <a:pPr lvl="1"/>
            <a:r>
              <a:rPr lang="en-US" sz="2000" dirty="0"/>
              <a:t>Brand Equivalent Door preps</a:t>
            </a:r>
          </a:p>
          <a:p>
            <a:pPr lvl="1"/>
            <a:r>
              <a:rPr lang="en-US" sz="2000" dirty="0"/>
              <a:t>Maintain Door Code Compliance</a:t>
            </a:r>
          </a:p>
          <a:p>
            <a:pPr lvl="1"/>
            <a:r>
              <a:rPr lang="en-US" sz="2000" dirty="0"/>
              <a:t>Multi-functional trims or locks.</a:t>
            </a:r>
          </a:p>
          <a:p>
            <a:pPr lvl="1"/>
            <a:r>
              <a:rPr lang="en-US" sz="2000" dirty="0"/>
              <a:t>Institutional Full Line Solution</a:t>
            </a:r>
          </a:p>
          <a:p>
            <a:pPr lvl="1"/>
            <a:r>
              <a:rPr lang="en-US" sz="2000" dirty="0"/>
              <a:t>Mortise, Bored, and Exit Device Trims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03A3F-5A51-2561-E4A6-1007274F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00" y="1793874"/>
            <a:ext cx="4231832" cy="48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fferent types of faucets&#10;&#10;Description automatically generated">
            <a:extLst>
              <a:ext uri="{FF2B5EF4-FFF2-40B4-BE49-F238E27FC236}">
                <a16:creationId xmlns:a16="http://schemas.microsoft.com/office/drawing/2014/main" id="{BE6F5B26-C8C5-E532-1FCB-F1E87F9F3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62126"/>
            <a:ext cx="5327650" cy="2165350"/>
          </a:xfrm>
        </p:spPr>
      </p:pic>
      <p:pic>
        <p:nvPicPr>
          <p:cNvPr id="17" name="Picture 16" descr="A black square with white text&#10;&#10;Description automatically generated">
            <a:extLst>
              <a:ext uri="{FF2B5EF4-FFF2-40B4-BE49-F238E27FC236}">
                <a16:creationId xmlns:a16="http://schemas.microsoft.com/office/drawing/2014/main" id="{AE39B615-E85B-9511-727E-C13007CA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9" y="3998914"/>
            <a:ext cx="1176338" cy="1157288"/>
          </a:xfrm>
          <a:prstGeom prst="rect">
            <a:avLst/>
          </a:prstGeom>
        </p:spPr>
      </p:pic>
      <p:pic>
        <p:nvPicPr>
          <p:cNvPr id="19" name="Picture 18" descr="A grey square with white text&#10;&#10;Description automatically generated">
            <a:extLst>
              <a:ext uri="{FF2B5EF4-FFF2-40B4-BE49-F238E27FC236}">
                <a16:creationId xmlns:a16="http://schemas.microsoft.com/office/drawing/2014/main" id="{834FBC8E-B7CA-D000-8AD8-649D5C89C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57" y="3998914"/>
            <a:ext cx="1146175" cy="1157288"/>
          </a:xfrm>
          <a:prstGeom prst="rect">
            <a:avLst/>
          </a:prstGeom>
        </p:spPr>
      </p:pic>
      <p:pic>
        <p:nvPicPr>
          <p:cNvPr id="21" name="Picture 20" descr="A grey square with white text&#10;&#10;Description automatically generated">
            <a:extLst>
              <a:ext uri="{FF2B5EF4-FFF2-40B4-BE49-F238E27FC236}">
                <a16:creationId xmlns:a16="http://schemas.microsoft.com/office/drawing/2014/main" id="{7BCDB1EC-6A1F-3837-58CF-2732E5C13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406" y="3998914"/>
            <a:ext cx="1130300" cy="1157288"/>
          </a:xfrm>
          <a:prstGeom prst="rect">
            <a:avLst/>
          </a:prstGeom>
        </p:spPr>
      </p:pic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BA1DA96-B233-12F2-D367-2AA6CACEE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087" y="4714332"/>
            <a:ext cx="68468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D1B34-CF79-E095-2E5F-B5A4E212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TownSteel</a:t>
            </a:r>
            <a:r>
              <a:rPr lang="en-US" dirty="0"/>
              <a:t> Rejuvenator Standards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19F04A-B007-DEE4-715B-4216831F5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064341"/>
              </p:ext>
            </p:extLst>
          </p:nvPr>
        </p:nvGraphicFramePr>
        <p:xfrm>
          <a:off x="6314332" y="2049462"/>
          <a:ext cx="4865636" cy="230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383280" imgH="1603080" progId="">
                  <p:embed/>
                </p:oleObj>
              </mc:Choice>
              <mc:Fallback>
                <p:oleObj r:id="rId7" imgW="3383280" imgH="16030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19F04A-B007-DEE4-715B-4216831F5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4332" y="2049462"/>
                        <a:ext cx="4865636" cy="2306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009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0A9F-BEED-7F3A-19A5-4EC18900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</a:t>
            </a:r>
            <a:r>
              <a:rPr lang="en-US" dirty="0" err="1"/>
              <a:t>Kestros</a:t>
            </a:r>
            <a:r>
              <a:rPr lang="en-US" dirty="0"/>
              <a:t> Exit Device Lever Trim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92B051-F24C-12D9-F321-EBE8B4379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392" y="2063200"/>
            <a:ext cx="2499408" cy="3800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AE57A-AF1D-91E2-F886-125BF6EB6CB5}"/>
              </a:ext>
            </a:extLst>
          </p:cNvPr>
          <p:cNvSpPr txBox="1"/>
          <p:nvPr/>
        </p:nvSpPr>
        <p:spPr>
          <a:xfrm>
            <a:off x="3619500" y="1821900"/>
            <a:ext cx="61849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Compatible with </a:t>
            </a:r>
            <a:r>
              <a:rPr lang="en-US" sz="2000" dirty="0" err="1"/>
              <a:t>TownSteel</a:t>
            </a:r>
            <a:r>
              <a:rPr lang="en-US" sz="2000" dirty="0"/>
              <a:t> ED 1100, 9700, 8900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Compatible with VD 99 and 22 Series, Field Configurable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Non-Cylinder functions: Dummy and Passage functions are Field Selectable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Cylinder functions: Entrance and Night latch functions are Field Selectable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Designed to be ANSI Grade 1 heavy-duty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Non-handed, Field Reversible Handing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8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4CF2-642E-C6E6-AAE8-270BE7DA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</a:t>
            </a:r>
            <a:r>
              <a:rPr lang="en-US" dirty="0" err="1"/>
              <a:t>Kestros</a:t>
            </a:r>
            <a:r>
              <a:rPr lang="en-US" dirty="0"/>
              <a:t> Exit Device Lever Trim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FEE54-BE4F-C899-872A-F221AAB6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97" y="2223674"/>
            <a:ext cx="7324901" cy="3618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CE0CB4-FD78-1D8A-F314-F828BCABB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04" y="1990499"/>
            <a:ext cx="1752752" cy="2042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4E3152-552D-78B1-32F8-A641D75A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216" y="1960016"/>
            <a:ext cx="1691787" cy="2072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EC5A0-AB3B-4CEC-EB32-F2B0AD5E0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795" y="4032836"/>
            <a:ext cx="1653683" cy="2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2DCE7E-48B5-7C5A-16C2-232F7F40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Kestros</a:t>
            </a:r>
            <a:r>
              <a:rPr lang="en-US" dirty="0"/>
              <a:t> Electronic ED Lever Trim</a:t>
            </a:r>
          </a:p>
        </p:txBody>
      </p:sp>
      <p:pic>
        <p:nvPicPr>
          <p:cNvPr id="5" name="Content Placeholder 4" descr="Close-up of a door lock&#10;&#10;Description automatically generated">
            <a:extLst>
              <a:ext uri="{FF2B5EF4-FFF2-40B4-BE49-F238E27FC236}">
                <a16:creationId xmlns:a16="http://schemas.microsoft.com/office/drawing/2014/main" id="{98654A9E-DC02-94E6-05A6-13502F4D5D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4088"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1494D45-6065-8CDE-2F3D-D7AD71B27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Only electronic ED with or without key override</a:t>
            </a:r>
          </a:p>
          <a:p>
            <a:r>
              <a:rPr lang="en-US" sz="2000" dirty="0"/>
              <a:t>100 user codes</a:t>
            </a:r>
          </a:p>
          <a:p>
            <a:r>
              <a:rPr lang="en-US" sz="2000" dirty="0"/>
              <a:t>Available in Mortise or KIK cylinder variants</a:t>
            </a:r>
          </a:p>
          <a:p>
            <a:r>
              <a:rPr lang="en-US" sz="2000" dirty="0"/>
              <a:t>Emergency power input for non-keyed trims.</a:t>
            </a:r>
          </a:p>
          <a:p>
            <a:r>
              <a:rPr lang="en-US" sz="2000" dirty="0"/>
              <a:t>Weather resistant </a:t>
            </a:r>
          </a:p>
          <a:p>
            <a:r>
              <a:rPr lang="en-US" sz="2000" dirty="0"/>
              <a:t>Metal button keypad</a:t>
            </a:r>
          </a:p>
          <a:p>
            <a:r>
              <a:rPr lang="en-US" sz="2000" dirty="0"/>
              <a:t>Battery powered</a:t>
            </a:r>
          </a:p>
          <a:p>
            <a:r>
              <a:rPr lang="en-US" sz="2000" dirty="0"/>
              <a:t>4xAA batteries lab tested to 2-year battery life.</a:t>
            </a:r>
          </a:p>
          <a:p>
            <a:r>
              <a:rPr lang="en-US" sz="2000" dirty="0"/>
              <a:t>Compatible with all </a:t>
            </a:r>
            <a:r>
              <a:rPr lang="en-US" sz="2000" dirty="0" err="1"/>
              <a:t>TownSteel</a:t>
            </a:r>
            <a:r>
              <a:rPr lang="en-US" sz="2000" dirty="0"/>
              <a:t> ED</a:t>
            </a:r>
          </a:p>
          <a:p>
            <a:r>
              <a:rPr lang="en-US" sz="2000" dirty="0"/>
              <a:t>Compatible with VD 99 and 22 Series, </a:t>
            </a:r>
            <a:r>
              <a:rPr lang="en-US" sz="2000" dirty="0" err="1"/>
              <a:t>Detex</a:t>
            </a:r>
            <a:r>
              <a:rPr lang="en-US" sz="2000" dirty="0"/>
              <a:t> 10/40 Series, Cal Royal 2200, Sargent 80 Series, Falcon 19 Series, Dorma 9300 Series.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997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B16A-95A7-B347-FB88-C9AEAC06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-3254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Rejuvenator Mortises</a:t>
            </a:r>
          </a:p>
        </p:txBody>
      </p:sp>
      <p:pic>
        <p:nvPicPr>
          <p:cNvPr id="7" name="Content Placeholder 6" descr="A group of metal parts&#10;&#10;Description automatically generated with medium confidence">
            <a:extLst>
              <a:ext uri="{FF2B5EF4-FFF2-40B4-BE49-F238E27FC236}">
                <a16:creationId xmlns:a16="http://schemas.microsoft.com/office/drawing/2014/main" id="{7FE44A1C-9CEF-2981-720C-CA796A8ED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692" y="945424"/>
            <a:ext cx="8278089" cy="5691188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6EFA6F-F680-3E4D-190B-A95E7734C0CF}"/>
              </a:ext>
            </a:extLst>
          </p:cNvPr>
          <p:cNvSpPr txBox="1"/>
          <p:nvPr/>
        </p:nvSpPr>
        <p:spPr>
          <a:xfrm>
            <a:off x="8858251" y="1614488"/>
            <a:ext cx="2843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RS – Sargent 8200 series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RL – Schlage L series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RC – Corbin ML2000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RM – Marks 5 series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RB – </a:t>
            </a:r>
            <a:r>
              <a:rPr lang="en-US" dirty="0" err="1"/>
              <a:t>TownSteel</a:t>
            </a:r>
            <a:r>
              <a:rPr lang="en-US" dirty="0"/>
              <a:t> MS series and Best 35/45 series</a:t>
            </a:r>
          </a:p>
        </p:txBody>
      </p:sp>
    </p:spTree>
    <p:extLst>
      <p:ext uri="{BB962C8B-B14F-4D97-AF65-F5344CB8AC3E}">
        <p14:creationId xmlns:p14="http://schemas.microsoft.com/office/powerpoint/2010/main" val="107681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9C20-DF04-28E5-0CE6-F30BD31D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65" y="410547"/>
            <a:ext cx="10663335" cy="1280141"/>
          </a:xfrm>
        </p:spPr>
        <p:txBody>
          <a:bodyPr/>
          <a:lstStyle/>
          <a:p>
            <a:r>
              <a:rPr lang="en-US" dirty="0"/>
              <a:t>MSE-R and MSE-W Escutcheon Trim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5481B-D52F-ADC9-EDEF-7DE12888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05" y="1877898"/>
            <a:ext cx="2972058" cy="4900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57E1D3-0303-E509-A464-E08B56D4B2B8}"/>
              </a:ext>
            </a:extLst>
          </p:cNvPr>
          <p:cNvSpPr txBox="1"/>
          <p:nvPr/>
        </p:nvSpPr>
        <p:spPr>
          <a:xfrm>
            <a:off x="7703918" y="1877898"/>
            <a:ext cx="42467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Heavy Duty Stainless Steel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Wide or Regular Escutcheons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Sectional trim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Fast and easy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Available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01,04,05,07,09,13,14,15,19,20,21,31,32,33,35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F94C8-A000-8823-66AA-945E154AE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254" y="4327940"/>
            <a:ext cx="1676545" cy="2331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76161E-AC01-DBD5-C8CE-4104C62F2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909" y="1854784"/>
            <a:ext cx="1729890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83144"/>
      </p:ext>
    </p:extLst>
  </p:cSld>
  <p:clrMapOvr>
    <a:masterClrMapping/>
  </p:clrMapOvr>
</p:sld>
</file>

<file path=ppt/theme/theme1.xml><?xml version="1.0" encoding="utf-8"?>
<a:theme xmlns:a="http://schemas.openxmlformats.org/drawingml/2006/main" name="TownSteel Theme">
  <a:themeElements>
    <a:clrScheme name="TownSteel Colors">
      <a:dk1>
        <a:sysClr val="windowText" lastClr="000000"/>
      </a:dk1>
      <a:lt1>
        <a:sysClr val="window" lastClr="FFFFFF"/>
      </a:lt1>
      <a:dk2>
        <a:srgbClr val="901D13"/>
      </a:dk2>
      <a:lt2>
        <a:srgbClr val="FFFFFF"/>
      </a:lt2>
      <a:accent1>
        <a:srgbClr val="420702"/>
      </a:accent1>
      <a:accent2>
        <a:srgbClr val="DB2C1D"/>
      </a:accent2>
      <a:accent3>
        <a:srgbClr val="7E8F21"/>
      </a:accent3>
      <a:accent4>
        <a:srgbClr val="04458F"/>
      </a:accent4>
      <a:accent5>
        <a:srgbClr val="052242"/>
      </a:accent5>
      <a:accent6>
        <a:srgbClr val="138F4A"/>
      </a:accent6>
      <a:hlink>
        <a:srgbClr val="DB2C1D"/>
      </a:hlink>
      <a:folHlink>
        <a:srgbClr val="DB695E"/>
      </a:folHlink>
    </a:clrScheme>
    <a:fontScheme name="TownSteel Fonts">
      <a:majorFont>
        <a:latin typeface="Montserrat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wnSteel Theme" id="{D28F6146-1235-41A8-8312-883B8207ED39}" vid="{6D4E6B53-74D5-44E2-BE9D-110A5D6DEA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TownSteel Theme</Template>
  <TotalTime>21299</TotalTime>
  <Words>873</Words>
  <Application>Microsoft Office PowerPoint</Application>
  <PresentationFormat>Widescreen</PresentationFormat>
  <Paragraphs>150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Montserrat Medium</vt:lpstr>
      <vt:lpstr>Open Sans</vt:lpstr>
      <vt:lpstr>TownSteel Theme</vt:lpstr>
      <vt:lpstr>Rejuvenator</vt:lpstr>
      <vt:lpstr>Benefits of Retrofitting</vt:lpstr>
      <vt:lpstr>The Rejuvenator 2.0</vt:lpstr>
      <vt:lpstr>TownSteel Rejuvenator Standards</vt:lpstr>
      <vt:lpstr>M-Kestros Exit Device Lever Trim</vt:lpstr>
      <vt:lpstr>m-Kestros Exit Device Lever Trim</vt:lpstr>
      <vt:lpstr>e-Kestros Electronic ED Lever Trim</vt:lpstr>
      <vt:lpstr>Rejuvenator Mortises</vt:lpstr>
      <vt:lpstr>MSE-R and MSE-W Escutcheon Trim</vt:lpstr>
      <vt:lpstr>MRXA-R Ligature Resistant Trim </vt:lpstr>
      <vt:lpstr>e-Kontos Electronic Mortise Trim</vt:lpstr>
      <vt:lpstr>Aegis Mortise Large Message Indicator</vt:lpstr>
      <vt:lpstr>Rejuvenator Mortises</vt:lpstr>
      <vt:lpstr>Aegis Bored Lock </vt:lpstr>
      <vt:lpstr>Aegis Bored Large Message Indicator</vt:lpstr>
      <vt:lpstr>Competitor School Safety Bored Locks</vt:lpstr>
      <vt:lpstr>Competitor Bored School Safety Locks</vt:lpstr>
      <vt:lpstr>Rejuvenator Compatibility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Rejuvenator</dc:title>
  <dc:creator>Ivin H</dc:creator>
  <cp:lastModifiedBy>Ivin H</cp:lastModifiedBy>
  <cp:revision>52</cp:revision>
  <cp:lastPrinted>2024-03-18T16:18:05Z</cp:lastPrinted>
  <dcterms:created xsi:type="dcterms:W3CDTF">2023-11-13T16:17:50Z</dcterms:created>
  <dcterms:modified xsi:type="dcterms:W3CDTF">2024-09-19T21:09:32Z</dcterms:modified>
</cp:coreProperties>
</file>